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10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10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11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3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7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-0.jpeg" descr="picture-0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не придешь не заблудившись…"/>
          <p:cNvSpPr/>
          <p:nvPr/>
        </p:nvSpPr>
        <p:spPr>
          <a:xfrm>
            <a:off x="8462302" y="6896760"/>
            <a:ext cx="7837120" cy="339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584200">
              <a:lnSpc>
                <a:spcPts val="5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не придешь не заблудившись</a:t>
            </a: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10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584200">
              <a:lnSpc>
                <a:spcPts val="500"/>
              </a:lnSpc>
              <a:spcBef>
                <a:spcPts val="0"/>
              </a:spcBef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57200">
              <a:lnSpc>
                <a:spcPts val="2000"/>
              </a:lnSpc>
              <a:spcBef>
                <a:spcPts val="0"/>
              </a:spcBef>
              <a:tabLst>
                <a:tab pos="2857500" algn="l"/>
              </a:tabLst>
              <a:defRPr sz="4200">
                <a:solidFill>
                  <a:srgbClr val="9452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            @ArtRec8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MILVGM9.jpg" descr="GMILVGM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85673" y="-100803"/>
            <a:ext cx="33402254" cy="13917606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ТЕГЛАЙН"/>
          <p:cNvSpPr/>
          <p:nvPr/>
        </p:nvSpPr>
        <p:spPr>
          <a:xfrm>
            <a:off x="19541197" y="2708951"/>
            <a:ext cx="2255051" cy="511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lnSpc>
                <a:spcPts val="3500"/>
              </a:lnSpc>
              <a:spcBef>
                <a:spcPts val="0"/>
              </a:spcBef>
              <a:defRPr sz="2700">
                <a:solidFill>
                  <a:srgbClr val="CBCBCB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BCBCB"/>
                </a:solidFill>
              </a:rPr>
              <a:t>ТЕГЛАЙН</a:t>
            </a:r>
          </a:p>
        </p:txBody>
      </p:sp>
      <p:sp>
        <p:nvSpPr>
          <p:cNvPr id="176" name="&quot;Ложь удобна. Правда трудна&quot;"/>
          <p:cNvSpPr/>
          <p:nvPr/>
        </p:nvSpPr>
        <p:spPr>
          <a:xfrm>
            <a:off x="18198151" y="3524382"/>
            <a:ext cx="5351039" cy="51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/>
            <a:r>
              <a:t>"Ложь удобна. Правда трудна"</a:t>
            </a:r>
          </a:p>
        </p:txBody>
      </p:sp>
      <p:sp>
        <p:nvSpPr>
          <p:cNvPr id="177" name="ЦЕЛЕВАЯ АУДИТОРИЯ…"/>
          <p:cNvSpPr txBox="1"/>
          <p:nvPr/>
        </p:nvSpPr>
        <p:spPr>
          <a:xfrm>
            <a:off x="118044" y="177110"/>
            <a:ext cx="11344659" cy="9523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400"/>
              </a:spcBef>
              <a:defRPr sz="30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ЦЕЛЕВАЯ АУДИТОРИЯ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Основная: 18-35 лет</a:t>
            </a:r>
            <a:r>
              <a:t> (миллениалы и зумеры)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Портрет: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Молодые люди в кризисе идентичности ("кто я без чужих ожиданий?")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Сталкиваются с давлением семьи, общества, систем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Потребляют стриминговый контент с умной подачей и визуальной эстетикой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Ищут аутентичность в эпоху масок и постоянного наблюдения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Релевантные темы: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Токсичные отношения с родителями (сепарация)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Потеря себя в системе (работа как эксплуатация)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Выбор свободы вместо комфортной клетки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Настоящая связь vs поверхностные отношения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Высокий уровень тревожности и поиск смысла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Расширенная: 35-45 лет</a:t>
            </a:r>
            <a:r>
              <a:t> — узнают себя в герое, прошли через кризис идентичности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Почему 35-летний герой для 18-35?</a:t>
            </a:r>
            <a:br/>
            <a:r>
              <a:t>"Старший брат который облажался" = предупреждение + надежда. Достаточно далеко чтобы быть уроком ("не стать таким"), достаточно близко чтобы верить ("ещё не поздно").</a:t>
            </a:r>
          </a:p>
        </p:txBody>
      </p:sp>
      <p:sp>
        <p:nvSpPr>
          <p:cNvPr id="178" name="КОЛИЧЕСТВО ЕДИНИЦ КОНТЕНТА…"/>
          <p:cNvSpPr txBox="1"/>
          <p:nvPr/>
        </p:nvSpPr>
        <p:spPr>
          <a:xfrm>
            <a:off x="197270" y="9178192"/>
            <a:ext cx="10274258" cy="495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400"/>
              </a:spcBef>
              <a:defRPr sz="28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КОЛИЧЕСТВО ЕДИНИЦ КОНТЕНТА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Формат:</a:t>
            </a:r>
            <a:r>
              <a:t> Мини-сериал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8 серий × 9-10 минут</a:t>
            </a:r>
            <a:r>
              <a:t> = 72-80 минут общего хронометража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Структура: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Серии 1-2: Ловушка (17-20 мин)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Серии 3-4: Тревога (16-18 мин)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Серии 5-6: Надежда + потеря (18-20 мин)</a:t>
            </a: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Серии 7-8: Побег (18-20 мин)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Формат оптимален для стриминга:</a:t>
            </a:r>
            <a:r>
              <a:t> смотрится "запоем" за один вечер</a:t>
            </a:r>
          </a:p>
        </p:txBody>
      </p:sp>
      <p:sp>
        <p:nvSpPr>
          <p:cNvPr id="179" name="Логлайн:…"/>
          <p:cNvSpPr txBox="1"/>
          <p:nvPr/>
        </p:nvSpPr>
        <p:spPr>
          <a:xfrm>
            <a:off x="16104483" y="5529329"/>
            <a:ext cx="7823209" cy="2991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9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Логлайн: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pPr>
            <a:r>
              <a:t>После смерти матери Саша, 35-летний человек с острым умом и пустой душой, становится участником странного социального эксперимента, где ему платят за саморазрушение, но встреча с молодым психологом заставляет его выбирать между удобным "раем" и настоящей жизнью.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RZXRGLBM (1).jpg" descr="RZXRGLBM (1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48472" y="-130072"/>
            <a:ext cx="33417431" cy="1397614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Закругленный прямоугольник"/>
          <p:cNvSpPr/>
          <p:nvPr/>
        </p:nvSpPr>
        <p:spPr>
          <a:xfrm>
            <a:off x="1049856" y="1331884"/>
            <a:ext cx="3297206" cy="990190"/>
          </a:xfrm>
          <a:prstGeom prst="roundRect">
            <a:avLst>
              <a:gd name="adj" fmla="val 21845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3" name="Саша"/>
          <p:cNvSpPr txBox="1"/>
          <p:nvPr/>
        </p:nvSpPr>
        <p:spPr>
          <a:xfrm>
            <a:off x="1288360" y="1468203"/>
            <a:ext cx="167792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Саша</a:t>
            </a:r>
          </a:p>
        </p:txBody>
      </p:sp>
      <p:pic>
        <p:nvPicPr>
          <p:cNvPr id="184" name="Снимок экрана 2025-11-16 в 15.32.39.png" descr="Снимок экрана 2025-11-16 в 15.32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538" y="2428862"/>
            <a:ext cx="5993778" cy="885827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5" name="Настя.jpg" descr="Настя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48" y="2428862"/>
            <a:ext cx="5896290" cy="885827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Закругленный прямоугольник"/>
          <p:cNvSpPr/>
          <p:nvPr/>
        </p:nvSpPr>
        <p:spPr>
          <a:xfrm>
            <a:off x="7536928" y="1377324"/>
            <a:ext cx="3297206" cy="990190"/>
          </a:xfrm>
          <a:prstGeom prst="roundRect">
            <a:avLst>
              <a:gd name="adj" fmla="val 21845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7" name="Кристина"/>
          <p:cNvSpPr txBox="1"/>
          <p:nvPr/>
        </p:nvSpPr>
        <p:spPr>
          <a:xfrm>
            <a:off x="7760134" y="1468203"/>
            <a:ext cx="285079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Кристина</a:t>
            </a:r>
          </a:p>
        </p:txBody>
      </p:sp>
      <p:sp>
        <p:nvSpPr>
          <p:cNvPr id="188" name="Закругленный прямоугольник"/>
          <p:cNvSpPr/>
          <p:nvPr/>
        </p:nvSpPr>
        <p:spPr>
          <a:xfrm>
            <a:off x="15705066" y="1151725"/>
            <a:ext cx="3297206" cy="990190"/>
          </a:xfrm>
          <a:prstGeom prst="roundRect">
            <a:avLst>
              <a:gd name="adj" fmla="val 21845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9" name="Юра"/>
          <p:cNvSpPr txBox="1"/>
          <p:nvPr/>
        </p:nvSpPr>
        <p:spPr>
          <a:xfrm>
            <a:off x="16078443" y="1242604"/>
            <a:ext cx="14249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Юра</a:t>
            </a:r>
          </a:p>
        </p:txBody>
      </p:sp>
      <p:pic>
        <p:nvPicPr>
          <p:cNvPr id="190" name="photo_2025-11-20 16.28.50.jpeg" descr="photo_2025-11-20 16.28.50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48669" y="2452915"/>
            <a:ext cx="5499473" cy="881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hoto_2025-11-20 16.28.28.jpeg" descr="photo_2025-11-20 16.28.28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62010" y="2428862"/>
            <a:ext cx="8103860" cy="885827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Закругленный прямоугольник"/>
          <p:cNvSpPr/>
          <p:nvPr/>
        </p:nvSpPr>
        <p:spPr>
          <a:xfrm>
            <a:off x="12947240" y="10600784"/>
            <a:ext cx="3297206" cy="548133"/>
          </a:xfrm>
          <a:prstGeom prst="roundRect">
            <a:avLst>
              <a:gd name="adj" fmla="val 39463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" name="Артем Яковлев"/>
          <p:cNvSpPr txBox="1"/>
          <p:nvPr/>
        </p:nvSpPr>
        <p:spPr>
          <a:xfrm>
            <a:off x="13175095" y="10600784"/>
            <a:ext cx="284149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/>
            </a:lvl1pPr>
          </a:lstStyle>
          <a:p>
            <a:pPr/>
            <a:r>
              <a:t>Артем Яковлев</a:t>
            </a:r>
          </a:p>
        </p:txBody>
      </p:sp>
      <p:sp>
        <p:nvSpPr>
          <p:cNvPr id="194" name="Закругленный прямоугольник"/>
          <p:cNvSpPr/>
          <p:nvPr/>
        </p:nvSpPr>
        <p:spPr>
          <a:xfrm>
            <a:off x="20818845" y="10583160"/>
            <a:ext cx="3297206" cy="583381"/>
          </a:xfrm>
          <a:prstGeom prst="roundRect">
            <a:avLst>
              <a:gd name="adj" fmla="val 37078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5" name="Саша Зельский"/>
          <p:cNvSpPr txBox="1"/>
          <p:nvPr/>
        </p:nvSpPr>
        <p:spPr>
          <a:xfrm>
            <a:off x="21014695" y="10600784"/>
            <a:ext cx="290550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/>
            </a:lvl1pPr>
          </a:lstStyle>
          <a:p>
            <a:pPr/>
            <a:r>
              <a:t>Саша Зельский</a:t>
            </a:r>
          </a:p>
        </p:txBody>
      </p:sp>
      <p:sp>
        <p:nvSpPr>
          <p:cNvPr id="196" name="Закругленный прямоугольник"/>
          <p:cNvSpPr/>
          <p:nvPr/>
        </p:nvSpPr>
        <p:spPr>
          <a:xfrm>
            <a:off x="8512799" y="10600784"/>
            <a:ext cx="3297206" cy="548133"/>
          </a:xfrm>
          <a:prstGeom prst="roundRect">
            <a:avLst>
              <a:gd name="adj" fmla="val 39463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7" name="Анастасия Лузина"/>
          <p:cNvSpPr txBox="1"/>
          <p:nvPr/>
        </p:nvSpPr>
        <p:spPr>
          <a:xfrm>
            <a:off x="8506763" y="10601800"/>
            <a:ext cx="301552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Анастасия Лузина</a:t>
            </a:r>
          </a:p>
        </p:txBody>
      </p:sp>
      <p:sp>
        <p:nvSpPr>
          <p:cNvPr id="198" name="Закругленный прямоугольник"/>
          <p:cNvSpPr/>
          <p:nvPr/>
        </p:nvSpPr>
        <p:spPr>
          <a:xfrm>
            <a:off x="2712512" y="10600784"/>
            <a:ext cx="3297206" cy="548133"/>
          </a:xfrm>
          <a:prstGeom prst="roundRect">
            <a:avLst>
              <a:gd name="adj" fmla="val 39463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9" name="Илья Ильиных"/>
          <p:cNvSpPr txBox="1"/>
          <p:nvPr/>
        </p:nvSpPr>
        <p:spPr>
          <a:xfrm>
            <a:off x="3033002" y="10582111"/>
            <a:ext cx="2656226" cy="58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/>
            <a:r>
              <a:t>Илья Ильиных</a:t>
            </a:r>
          </a:p>
        </p:txBody>
      </p:sp>
      <p:sp>
        <p:nvSpPr>
          <p:cNvPr id="200" name="ДРИМКАСТ"/>
          <p:cNvSpPr txBox="1"/>
          <p:nvPr/>
        </p:nvSpPr>
        <p:spPr>
          <a:xfrm>
            <a:off x="3724238" y="224307"/>
            <a:ext cx="2953513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D6D6D6"/>
                </a:solidFill>
              </a:defRPr>
            </a:lvl1pPr>
          </a:lstStyle>
          <a:p>
            <a:pPr/>
            <a:r>
              <a:t>ДРИМКАСТ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WQKR163J.jpg" descr="WQKR163J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77479" y="0"/>
            <a:ext cx="32754628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Закругленный прямоугольник"/>
          <p:cNvSpPr/>
          <p:nvPr/>
        </p:nvSpPr>
        <p:spPr>
          <a:xfrm>
            <a:off x="2825076" y="276535"/>
            <a:ext cx="5293570" cy="548133"/>
          </a:xfrm>
          <a:prstGeom prst="roundRect">
            <a:avLst>
              <a:gd name="adj" fmla="val 39463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4" name="Смысловой референс"/>
          <p:cNvSpPr txBox="1"/>
          <p:nvPr/>
        </p:nvSpPr>
        <p:spPr>
          <a:xfrm>
            <a:off x="3273007" y="257862"/>
            <a:ext cx="4022282" cy="58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/>
            <a:r>
              <a:t>Смысловой референс</a:t>
            </a:r>
          </a:p>
        </p:txBody>
      </p:sp>
      <p:pic>
        <p:nvPicPr>
          <p:cNvPr id="205" name="Снимок экрана 2025-11-21 в 13.30.10.png" descr="Снимок экрана 2025-11-21 в 13.30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714" y="1024960"/>
            <a:ext cx="4673689" cy="7074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Снимок экрана 2025-11-21 в 13.29.45.png" descr="Снимок экрана 2025-11-21 в 13.29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65725" y="1024960"/>
            <a:ext cx="4948435" cy="707443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Закругленный прямоугольник"/>
          <p:cNvSpPr/>
          <p:nvPr/>
        </p:nvSpPr>
        <p:spPr>
          <a:xfrm>
            <a:off x="16617629" y="276535"/>
            <a:ext cx="5293569" cy="548133"/>
          </a:xfrm>
          <a:prstGeom prst="roundRect">
            <a:avLst>
              <a:gd name="adj" fmla="val 39463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8" name="Тональность юмора"/>
          <p:cNvSpPr txBox="1"/>
          <p:nvPr/>
        </p:nvSpPr>
        <p:spPr>
          <a:xfrm>
            <a:off x="17203557" y="257862"/>
            <a:ext cx="3633655" cy="58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/>
            <a:r>
              <a:t>Тональность юмора</a:t>
            </a:r>
          </a:p>
        </p:txBody>
      </p:sp>
      <p:pic>
        <p:nvPicPr>
          <p:cNvPr id="209" name="Снимок экрана 2025-11-21 в 13.36.46.png" descr="Снимок экрана 2025-11-21 в 13.36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42270" y="1024960"/>
            <a:ext cx="5184873" cy="7074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Снимок экрана 2025-11-21 в 13.36.03.png" descr="Снимок экрана 2025-11-21 в 13.36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85101" y="1024960"/>
            <a:ext cx="4783488" cy="707443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Закругленный прямоугольник"/>
          <p:cNvSpPr/>
          <p:nvPr/>
        </p:nvSpPr>
        <p:spPr>
          <a:xfrm>
            <a:off x="9545215" y="8281009"/>
            <a:ext cx="5293570" cy="548133"/>
          </a:xfrm>
          <a:prstGeom prst="roundRect">
            <a:avLst>
              <a:gd name="adj" fmla="val 39463"/>
            </a:avLst>
          </a:prstGeom>
          <a:solidFill>
            <a:srgbClr val="D6D6D6">
              <a:alpha val="7311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" name="Визуальный референс"/>
          <p:cNvSpPr txBox="1"/>
          <p:nvPr/>
        </p:nvSpPr>
        <p:spPr>
          <a:xfrm>
            <a:off x="9891401" y="8281009"/>
            <a:ext cx="4141903" cy="58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/>
            <a:r>
              <a:t>Визуальный референс</a:t>
            </a:r>
          </a:p>
        </p:txBody>
      </p:sp>
      <p:pic>
        <p:nvPicPr>
          <p:cNvPr id="213" name="Снимок экрана 2025-11-21 в 13.40.16.png" descr="Снимок экрана 2025-11-21 в 13.40.16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94723" y="9048108"/>
            <a:ext cx="10918055" cy="4508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Снимок экрана 2025-11-21 в 13.39.46.png" descr="Снимок экрана 2025-11-21 в 13.39.4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0973" y="9048108"/>
            <a:ext cx="11296019" cy="450804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Для эмоциональных сцен"/>
          <p:cNvSpPr txBox="1"/>
          <p:nvPr/>
        </p:nvSpPr>
        <p:spPr>
          <a:xfrm>
            <a:off x="4114726" y="13017989"/>
            <a:ext cx="4588513" cy="58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/>
            <a:r>
              <a:t>Для эмоциональных сцен</a:t>
            </a:r>
          </a:p>
        </p:txBody>
      </p:sp>
      <p:sp>
        <p:nvSpPr>
          <p:cNvPr id="216" name="Для динамичных сцен"/>
          <p:cNvSpPr txBox="1"/>
          <p:nvPr/>
        </p:nvSpPr>
        <p:spPr>
          <a:xfrm>
            <a:off x="18857466" y="9672287"/>
            <a:ext cx="4002131" cy="58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D6D6D6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/>
            <a:r>
              <a:t>Для динамичных сцен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